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2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3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e8801ca7ea7414e" /><Relationship Type="http://schemas.openxmlformats.org/officeDocument/2006/relationships/extended-properties" Target="/docProps/app.xml" Id="R1f468dd2bde94078" /><Relationship Type="http://schemas.openxmlformats.org/officeDocument/2006/relationships/officeDocument" Target="/ppt/presentation.xml" Id="R5bfd9ce143894ad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331b2b00a8c4be8"/>
  </p:sldMasterIdLst>
  <p:notesMasterIdLst>
    <p:notesMasterId xmlns:r="http://schemas.openxmlformats.org/officeDocument/2006/relationships" r:id="R09634f10ad584003"/>
  </p:notesMasterIdLst>
  <p:sldIdLst>
    <p:sldId xmlns:r="http://schemas.openxmlformats.org/officeDocument/2006/relationships" id="256" r:id="Ra444ff2febc74995"/>
    <p:sldId xmlns:r="http://schemas.openxmlformats.org/officeDocument/2006/relationships" id="257" r:id="R9304b3336cbd483e"/>
    <p:sldId xmlns:r="http://schemas.openxmlformats.org/officeDocument/2006/relationships" id="258" r:id="R097caa89bfe8447b"/>
    <p:sldId xmlns:r="http://schemas.openxmlformats.org/officeDocument/2006/relationships" id="259" r:id="Ra9a41e5b59534e84"/>
    <p:sldId xmlns:r="http://schemas.openxmlformats.org/officeDocument/2006/relationships" id="260" r:id="R304f0745d04742bb"/>
    <p:sldId xmlns:r="http://schemas.openxmlformats.org/officeDocument/2006/relationships" id="261" r:id="Re0c905098c2140a0"/>
    <p:sldId xmlns:r="http://schemas.openxmlformats.org/officeDocument/2006/relationships" id="262" r:id="R2e4a0b00a0bd4ba5"/>
    <p:sldId xmlns:r="http://schemas.openxmlformats.org/officeDocument/2006/relationships" id="263" r:id="Re10e123031d247af"/>
    <p:sldId xmlns:r="http://schemas.openxmlformats.org/officeDocument/2006/relationships" id="264" r:id="R2dc96e20ddb94282"/>
    <p:sldId xmlns:r="http://schemas.openxmlformats.org/officeDocument/2006/relationships" id="265" r:id="R94b294c768b64c33"/>
    <p:sldId xmlns:r="http://schemas.openxmlformats.org/officeDocument/2006/relationships" id="266" r:id="Raecc0dca788540f6"/>
    <p:sldId xmlns:r="http://schemas.openxmlformats.org/officeDocument/2006/relationships" id="267" r:id="Rb083a07185284c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be05e9aaf294b99" /><Relationship Type="http://schemas.openxmlformats.org/officeDocument/2006/relationships/slideMaster" Target="/ppt/slideMasters/slideMaster1.xml" Id="Rd331b2b00a8c4be8" /><Relationship Type="http://schemas.openxmlformats.org/officeDocument/2006/relationships/notesMaster" Target="/ppt/notesMasters/notesMaster1.xml" Id="R09634f10ad584003" /><Relationship Type="http://schemas.openxmlformats.org/officeDocument/2006/relationships/presProps" Target="/ppt/presProps.xml" Id="Rdbeb84e655c24d0d" /><Relationship Type="http://schemas.openxmlformats.org/officeDocument/2006/relationships/tableStyles" Target="/ppt/tableStyles.xml" Id="R06f91008c9ab4f0d" /><Relationship Type="http://schemas.openxmlformats.org/officeDocument/2006/relationships/slide" Target="/ppt/slides/slide1.xml" Id="Ra444ff2febc74995" /><Relationship Type="http://schemas.openxmlformats.org/officeDocument/2006/relationships/slide" Target="/ppt/slides/slide2.xml" Id="R9304b3336cbd483e" /><Relationship Type="http://schemas.openxmlformats.org/officeDocument/2006/relationships/slide" Target="/ppt/slides/slide3.xml" Id="R097caa89bfe8447b" /><Relationship Type="http://schemas.openxmlformats.org/officeDocument/2006/relationships/slide" Target="/ppt/slides/slide4.xml" Id="Ra9a41e5b59534e84" /><Relationship Type="http://schemas.openxmlformats.org/officeDocument/2006/relationships/slide" Target="/ppt/slides/slide5.xml" Id="R304f0745d04742bb" /><Relationship Type="http://schemas.openxmlformats.org/officeDocument/2006/relationships/slide" Target="/ppt/slides/slide6.xml" Id="Re0c905098c2140a0" /><Relationship Type="http://schemas.openxmlformats.org/officeDocument/2006/relationships/slide" Target="/ppt/slides/slide7.xml" Id="R2e4a0b00a0bd4ba5" /><Relationship Type="http://schemas.openxmlformats.org/officeDocument/2006/relationships/slide" Target="/ppt/slides/slide8.xml" Id="Re10e123031d247af" /><Relationship Type="http://schemas.openxmlformats.org/officeDocument/2006/relationships/slide" Target="/ppt/slides/slide9.xml" Id="R2dc96e20ddb94282" /><Relationship Type="http://schemas.openxmlformats.org/officeDocument/2006/relationships/slide" Target="/ppt/slides/slide10.xml" Id="R94b294c768b64c33" /><Relationship Type="http://schemas.openxmlformats.org/officeDocument/2006/relationships/slide" Target="/ppt/slides/slide11.xml" Id="Raecc0dca788540f6" /><Relationship Type="http://schemas.openxmlformats.org/officeDocument/2006/relationships/slide" Target="/ppt/slides/slide12.xml" Id="Rb083a07185284c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9f628ed34148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SMPT Presentation v2">
      <a:dk1>
        <a:srgbClr val="12110F"/>
      </a:dk1>
      <a:lt1>
        <a:srgbClr val="F5F3EE"/>
      </a:lt1>
      <a:dk2>
        <a:srgbClr val="1A1814"/>
      </a:dk2>
      <a:lt2>
        <a:srgbClr val="EFECE6"/>
      </a:lt2>
      <a:accent1>
        <a:srgbClr val="7A5510"/>
      </a:accent1>
      <a:accent2>
        <a:srgbClr val="817B70"/>
      </a:accent2>
      <a:accent3>
        <a:srgbClr val="5B5548"/>
      </a:accent3>
      <a:accent4>
        <a:srgbClr val="12110F"/>
      </a:accent4>
      <a:accent5>
        <a:srgbClr val="C8993E"/>
      </a:accent5>
      <a:accent6>
        <a:srgbClr val="D8D3C7"/>
      </a:accent6>
      <a:hlink>
        <a:srgbClr val="7A5510"/>
      </a:hlink>
      <a:folHlink>
        <a:srgbClr val="7A5510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MPT Presentation v2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9fb30e732be400b" /><Relationship Type="http://schemas.openxmlformats.org/officeDocument/2006/relationships/notesMaster" Target="/ppt/notesMasters/notesMaster1.xml" Id="Rdd77c75fd6ef43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1530a728c5436f" /><Relationship Type="http://schemas.openxmlformats.org/officeDocument/2006/relationships/notesMaster" Target="/ppt/notesMasters/notesMaster1.xml" Id="Rf7d826505112467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40d194891b04411" /><Relationship Type="http://schemas.openxmlformats.org/officeDocument/2006/relationships/notesMaster" Target="/ppt/notesMasters/notesMaster1.xml" Id="R2bd38393b595461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7953dd071b54fe6" /><Relationship Type="http://schemas.openxmlformats.org/officeDocument/2006/relationships/notesMaster" Target="/ppt/notesMasters/notesMaster1.xml" Id="Rd3c47f4c3af64c2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f9d488ae174ebf" /><Relationship Type="http://schemas.openxmlformats.org/officeDocument/2006/relationships/notesMaster" Target="/ppt/notesMasters/notesMaster1.xml" Id="R2a1d576564f842d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fb1e0347734441d" /><Relationship Type="http://schemas.openxmlformats.org/officeDocument/2006/relationships/notesMaster" Target="/ppt/notesMasters/notesMaster1.xml" Id="Rc76709027576409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1ffbdde2d6d40f9" /><Relationship Type="http://schemas.openxmlformats.org/officeDocument/2006/relationships/notesMaster" Target="/ppt/notesMasters/notesMaster1.xml" Id="Raa797d22639842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09abd6eae50422b" /><Relationship Type="http://schemas.openxmlformats.org/officeDocument/2006/relationships/notesMaster" Target="/ppt/notesMasters/notesMaster1.xml" Id="R2ff45c8e3d7a411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68ae31b168341de" /><Relationship Type="http://schemas.openxmlformats.org/officeDocument/2006/relationships/notesMaster" Target="/ppt/notesMasters/notesMaster1.xml" Id="Rbf89ae3a8c25440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878df98ba2f4321" /><Relationship Type="http://schemas.openxmlformats.org/officeDocument/2006/relationships/notesMaster" Target="/ppt/notesMasters/notesMaster1.xml" Id="R3ca35becc82544c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d808c0d968640fa" /><Relationship Type="http://schemas.openxmlformats.org/officeDocument/2006/relationships/notesMaster" Target="/ppt/notesMasters/notesMaster1.xml" Id="R24b1f5df10f249e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6caefdd1bcf4418" /><Relationship Type="http://schemas.openxmlformats.org/officeDocument/2006/relationships/notesMaster" Target="/ppt/notesMasters/notesMaster1.xml" Id="Ra94f03b54eaa4fd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S01: FY2026 results presentation. 2026-08-18. Slides 19-22, 28, 35-36, 40, 48, 50. https://www.bhp.com/-/media/documents/media/reports-and-presentations/2026/260818_bhpresultsfortheyearended30june2026_presentation.pdf</a:t>
            </a:r>
          </a:p>
          <a:p xmlns:a="http://schemas.openxmlformats.org/drawingml/2006/main">
            <a:r>
              <a:t>S16: Exchanges: Why Oil Prices Are Surging Despite Recovering Supply. 2026-10-23. Transcript, copper exchange with Daan Struyven. https://www.goldmansachs.com/insights/goldman-sachs-exchanges/why-oil-prices-are-surging-despite-recovering-supply</a:t>
            </a:r>
          </a:p>
          <a:p xmlns:a="http://schemas.openxmlformats.org/drawingml/2006/main">
            <a:r>
              <a:t>S18: Goldman Sachs: Copper - FJElite. 2026-10-20. 20Oct 08:37 article body. https://www.financialjuice.com/News/9812752/Goldman-Sachs-Copper---FJElite.aspx?xy=rss</a:t>
            </a:r>
          </a:p>
          <a:p xmlns:a="http://schemas.openxmlformats.org/drawingml/2006/main">
            <a:r>
              <a:t>Read with the flagship report, Methodology and editable model. All hypothetical outputs are SMPT illustrations. No affiliation, sponsorship or endorsement by Goldman Sachs or BHP.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S01: FY2026 results presentation. 2026-08-18. Slides 19-22, 28, 35-36, 40, 48, 50. https://www.bhp.com/-/media/documents/media/reports-and-presentations/2026/260818_bhpresultsfortheyearended30june2026_presentation.pdf</a:t>
            </a:r>
          </a:p>
          <a:p xmlns:a="http://schemas.openxmlformats.org/drawingml/2006/main">
            <a:r>
              <a:t>S03: Annual Report 2026. 2026-08-18. PDF pp. 22, 30, 36-37, 132, 136, 153, 163-165. https://www.bhp.com/-/media/documents/investors/annual-reports/2026/260818_bhpannualreport2026.pdf</a:t>
            </a:r>
          </a:p>
          <a:p xmlns:a="http://schemas.openxmlformats.org/drawingml/2006/main">
            <a:r>
              <a:t>S18: Goldman Sachs: Copper - FJElite. 2026-10-20. 20Oct 08:37 article body. https://www.financialjuice.com/News/9812752/Goldman-Sachs-Copper---FJElite.aspx?xy=rss</a:t>
            </a:r>
          </a:p>
          <a:p xmlns:a="http://schemas.openxmlformats.org/drawingml/2006/main">
            <a:r>
              <a:t>Read with the flagship report, Methodology and editable model. All hypothetical outputs are SMPT illustrations. No affiliation, sponsorship or endorsement by Goldman Sachs or BHP.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S12: Commodity Markets Outlook, October 2026. 2026-10-27. Table 1, PDF p.21 (printed p.13). https://thedocs.worldbank.org/en/doc/2ac43f46629cf90c2ea5b8929a343593-0050012026/original/CMO-October-2026.pdf</a:t>
            </a:r>
          </a:p>
          <a:p xmlns:a="http://schemas.openxmlformats.org/drawingml/2006/main">
            <a:r>
              <a:t>S16: Exchanges: Why Oil Prices Are Surging Despite Recovering Supply. 2026-10-23. Transcript, copper exchange with Daan Struyven. https://www.goldmansachs.com/insights/goldman-sachs-exchanges/why-oil-prices-are-surging-despite-recovering-supply</a:t>
            </a:r>
          </a:p>
          <a:p xmlns:a="http://schemas.openxmlformats.org/drawingml/2006/main">
            <a:r>
              <a:t>S18: Goldman Sachs: Copper - FJElite. 2026-10-20. 20Oct 08:37 article body. https://www.financialjuice.com/News/9812752/Goldman-Sachs-Copper---FJElite.aspx?xy=rss</a:t>
            </a:r>
          </a:p>
          <a:p xmlns:a="http://schemas.openxmlformats.org/drawingml/2006/main">
            <a:r>
              <a:t>Read with the flagship report, Methodology and editable model. All hypothetical outputs are SMPT illustrations. No affiliation, sponsorship or endorsement by Goldman Sachs or BHP.</a:t>
            </a:r>
          </a:p>
          <a:p xmlns:a="http://schemas.openxmlformats.org/drawingml/2006/main">
            <a:r>
              <a:t>Chart transcript (US$/t / calendar 2027 annual-average forecasts): GS prior average = 13800; GS revised average = 15400; World Bank average = 13000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S03: Annual Report 2026. 2026-08-18. PDF pp. 22, 30, 36-37, 132, 136, 153, 163-165. https://www.bhp.com/-/media/documents/investors/annual-reports/2026/260818_bhpannualreport2026.pdf</a:t>
            </a:r>
          </a:p>
          <a:p xmlns:a="http://schemas.openxmlformats.org/drawingml/2006/main">
            <a:r>
              <a:t>S05: September 2026 quarterly operational review. 2026-10-20. PDF pp. 1-2, 5. https://www.bhp.com/-/media/documents/media/reports-and-presentations/2026/261020_bhpoperationalreviewforthequarterended30september2026-pdf.pdf</a:t>
            </a:r>
          </a:p>
          <a:p xmlns:a="http://schemas.openxmlformats.org/drawingml/2006/main">
            <a:r>
              <a:t>Read with the flagship report, Methodology and editable model. All hypothetical outputs are SMPT illustrations. No affiliation, sponsorship or endorsement by Goldman Sachs or BHP.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S01: FY2026 results presentation. 2026-08-18. Slides 19-22, 28, 35-36, 40, 48, 50. https://www.bhp.com/-/media/documents/media/reports-and-presentations/2026/260818_bhpresultsfortheyearended30june2026_presentation.pdf</a:t>
            </a:r>
          </a:p>
          <a:p xmlns:a="http://schemas.openxmlformats.org/drawingml/2006/main">
            <a:r>
              <a:t>S12: Commodity Markets Outlook, October 2026. 2026-10-27. Table 1, PDF p.21 (printed p.13). https://thedocs.worldbank.org/en/doc/2ac43f46629cf90c2ea5b8929a343593-0050012026/original/CMO-October-2026.pdf</a:t>
            </a:r>
          </a:p>
          <a:p xmlns:a="http://schemas.openxmlformats.org/drawingml/2006/main">
            <a:r>
              <a:t>S18: Goldman Sachs: Copper - FJElite. 2026-10-20. 20Oct 08:37 article body. https://www.financialjuice.com/News/9812752/Goldman-Sachs-Copper---FJElite.aspx?xy=rss</a:t>
            </a:r>
          </a:p>
          <a:p xmlns:a="http://schemas.openxmlformats.org/drawingml/2006/main">
            <a:r>
              <a:t>Read with the flagship report, Methodology and editable model. All hypothetical outputs are SMPT illustrations. No affiliation, sponsorship or endorsement by Goldman Sachs or BHP.</a:t>
            </a:r>
          </a:p>
          <a:p xmlns:a="http://schemas.openxmlformats.org/drawingml/2006/main">
            <a:r>
              <a:t>Chart transcript (Hypothetical FY26-static underlying EBITDA differential / US$bn): GS revision: +$1,600/t = 2.8304163888; GS vs World Bank: +$2,400/t = 4.2456245832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S01: FY2026 results presentation. 2026-08-18. Slides 19-22, 28, 35-36, 40, 48, 50. https://www.bhp.com/-/media/documents/media/reports-and-presentations/2026/260818_bhpresultsfortheyearended30june2026_presentation.pdf</a:t>
            </a:r>
          </a:p>
          <a:p xmlns:a="http://schemas.openxmlformats.org/drawingml/2006/main">
            <a:r>
              <a:t>S03: Annual Report 2026. 2026-08-18. PDF pp. 22, 30, 36-37, 132, 136, 153, 163-165. https://www.bhp.com/-/media/documents/investors/annual-reports/2026/260818_bhpannualreport2026.pdf</a:t>
            </a:r>
          </a:p>
          <a:p xmlns:a="http://schemas.openxmlformats.org/drawingml/2006/main">
            <a:r>
              <a:t>S05: September 2026 quarterly operational review. 2026-10-20. PDF pp. 1-2, 5. https://www.bhp.com/-/media/documents/media/reports-and-presentations/2026/261020_bhpoperationalreviewforthequarterended30september2026-pdf.pdf</a:t>
            </a:r>
          </a:p>
          <a:p xmlns:a="http://schemas.openxmlformats.org/drawingml/2006/main">
            <a:r>
              <a:t>Read with the flagship report, Methodology and editable model. All hypothetical outputs are SMPT illustrations. No affiliation, sponsorship or endorsement by Goldman Sachs or BHP.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S01: FY2026 results presentation. 2026-08-18. Slides 19-22, 28, 35-36, 40, 48, 50. https://www.bhp.com/-/media/documents/media/reports-and-presentations/2026/260818_bhpresultsfortheyearended30june2026_presentation.pdf</a:t>
            </a:r>
          </a:p>
          <a:p xmlns:a="http://schemas.openxmlformats.org/drawingml/2006/main">
            <a:r>
              <a:t>S05: September 2026 quarterly operational review. 2026-10-20. PDF pp. 1-2, 5. https://www.bhp.com/-/media/documents/media/reports-and-presentations/2026/261020_bhpoperationalreviewforthequarterended30september2026-pdf.pdf</a:t>
            </a:r>
          </a:p>
          <a:p xmlns:a="http://schemas.openxmlformats.org/drawingml/2006/main">
            <a:r>
              <a:t>S06: Escondida asset page. Undated; retrieved 2026-11-04. Escondida at a glance. https://www.bhp.com/what-we-do/global-locations/chile/escondida</a:t>
            </a:r>
          </a:p>
          <a:p xmlns:a="http://schemas.openxmlformats.org/drawingml/2006/main">
            <a:r>
              <a:t>S07: Environmental permit submission announcement. 2026-03-17. Project description. https://www.bhp.com/news/articles/03/escondida--bhp-submits-environmental-permit-to-build-a-new-concentrator-plant</a:t>
            </a:r>
          </a:p>
          <a:p xmlns:a="http://schemas.openxmlformats.org/drawingml/2006/main">
            <a:r>
              <a:t>S17: Escondida SEIA file 2167965265. Retrieved 2026-11-05. Project metadata; ICSARA2; extension request. https://ambihub.cl/seia/proyecto/2167965265</a:t>
            </a:r>
          </a:p>
          <a:p xmlns:a="http://schemas.openxmlformats.org/drawingml/2006/main">
            <a:r>
              <a:t>Read with the flagship report, Methodology and editable model. All hypothetical outputs are SMPT illustrations. No affiliation, sponsorship or endorsement by Goldman Sachs or BHP.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S01: FY2026 results presentation. 2026-08-18. Slides 19-22, 28, 35-36, 40, 48, 50. https://www.bhp.com/-/media/documents/media/reports-and-presentations/2026/260818_bhpresultsfortheyearended30june2026_presentation.pdf</a:t>
            </a:r>
          </a:p>
          <a:p xmlns:a="http://schemas.openxmlformats.org/drawingml/2006/main">
            <a:r>
              <a:t>Read with the flagship report, Methodology and editable model. All hypothetical outputs are SMPT illustrations. No affiliation, sponsorship or endorsement by Goldman Sachs or BHP.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S01: FY2026 results presentation. 2026-08-18. Slides 19-22, 28, 35-36, 40, 48, 50. https://www.bhp.com/-/media/documents/media/reports-and-presentations/2026/260818_bhpresultsfortheyearended30june2026_presentation.pdf</a:t>
            </a:r>
          </a:p>
          <a:p xmlns:a="http://schemas.openxmlformats.org/drawingml/2006/main">
            <a:r>
              <a:t>Read with the flagship report, Methodology and editable model. All hypothetical outputs are SMPT illustrations. No affiliation, sponsorship or endorsement by Goldman Sachs or BHP.</a:t>
            </a:r>
          </a:p>
          <a:p xmlns:a="http://schemas.openxmlformats.org/drawingml/2006/main">
            <a:r>
              <a:t>Chart transcript (Required equivalent benefit / ktpa / independently assumed screens): 20 years from 2032 = 198.76566490611626; 10 years from 2032 = 275.3984331796683; 10 years from 2034 = 333.2321041473987; Combined stress = 416.4932802195037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S01: FY2026 results presentation. 2026-08-18. Slides 19-22, 28, 35-36, 40, 48, 50. https://www.bhp.com/-/media/documents/media/reports-and-presentations/2026/260818_bhpresultsfortheyearended30june2026_presentation.pdf</a:t>
            </a:r>
          </a:p>
          <a:p xmlns:a="http://schemas.openxmlformats.org/drawingml/2006/main">
            <a:r>
              <a:t>S03: Annual Report 2026. 2026-08-18. PDF pp. 22, 30, 36-37, 132, 136, 153, 163-165. https://www.bhp.com/-/media/documents/investors/annual-reports/2026/260818_bhpannualreport2026.pdf</a:t>
            </a:r>
          </a:p>
          <a:p xmlns:a="http://schemas.openxmlformats.org/drawingml/2006/main">
            <a:r>
              <a:t>Read with the flagship report, Methodology and editable model. All hypothetical outputs are SMPT illustrations. No affiliation, sponsorship or endorsement by Goldman Sachs or BHP.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S01: FY2026 results presentation. 2026-08-18. Slides 19-22, 28, 35-36, 40, 48, 50. https://www.bhp.com/-/media/documents/media/reports-and-presentations/2026/260818_bhpresultsfortheyearended30june2026_presentation.pdf</a:t>
            </a:r>
          </a:p>
          <a:p xmlns:a="http://schemas.openxmlformats.org/drawingml/2006/main">
            <a:r>
              <a:t>S03: Annual Report 2026. 2026-08-18. PDF pp. 22, 30, 36-37, 132, 136, 153, 163-165. https://www.bhp.com/-/media/documents/investors/annual-reports/2026/260818_bhpannualreport2026.pdf</a:t>
            </a:r>
          </a:p>
          <a:p xmlns:a="http://schemas.openxmlformats.org/drawingml/2006/main">
            <a:r>
              <a:t>S05: September 2026 quarterly operational review. 2026-10-20. PDF pp. 1-2, 5. https://www.bhp.com/-/media/documents/media/reports-and-presentations/2026/261020_bhpoperationalreviewforthequarterended30september2026-pdf.pdf</a:t>
            </a:r>
          </a:p>
          <a:p xmlns:a="http://schemas.openxmlformats.org/drawingml/2006/main">
            <a:r>
              <a:t>S17: Escondida SEIA file 2167965265. Retrieved 2026-11-05. Project metadata; ICSARA2; extension request. https://ambihub.cl/seia/proyecto/2167965265</a:t>
            </a:r>
          </a:p>
          <a:p xmlns:a="http://schemas.openxmlformats.org/drawingml/2006/main">
            <a:r>
              <a:t>Read with the flagship report, Methodology and editable model. All hypothetical outputs are SMPT illustrations. No affiliation, sponsorship or endorsement by Goldman Sachs or BHP.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S01: FY2026 results presentation. 2026-08-18. Slides 19-22, 28, 35-36, 40, 48, 50. https://www.bhp.com/-/media/documents/media/reports-and-presentations/2026/260818_bhpresultsfortheyearended30june2026_presentation.pdf</a:t>
            </a:r>
          </a:p>
          <a:p xmlns:a="http://schemas.openxmlformats.org/drawingml/2006/main">
            <a:r>
              <a:t>S03: Annual Report 2026. 2026-08-18. PDF pp. 22, 30, 36-37, 132, 136, 153, 163-165. https://www.bhp.com/-/media/documents/investors/annual-reports/2026/260818_bhpannualreport2026.pdf</a:t>
            </a:r>
          </a:p>
          <a:p xmlns:a="http://schemas.openxmlformats.org/drawingml/2006/main">
            <a:r>
              <a:t>S16: Exchanges: Why Oil Prices Are Surging Despite Recovering Supply. 2026-10-23. Transcript, copper exchange with Daan Struyven. https://www.goldmansachs.com/insights/goldman-sachs-exchanges/why-oil-prices-are-surging-despite-recovering-supply</a:t>
            </a:r>
          </a:p>
          <a:p xmlns:a="http://schemas.openxmlformats.org/drawingml/2006/main">
            <a:r>
              <a:t>S18: Goldman Sachs: Copper - FJElite. 2026-10-20. 20Oct 08:37 article body. https://www.financialjuice.com/News/9812752/Goldman-Sachs-Copper---FJElite.aspx?xy=rss</a:t>
            </a:r>
          </a:p>
          <a:p xmlns:a="http://schemas.openxmlformats.org/drawingml/2006/main">
            <a:r>
              <a:t>S19: Copper Market Forecast 2026/2027. 2026-10-14. Linked two-page release, p.1 balance paragraph and methodology. https://icsg.org/download/2026-10-14-press-release-icsg-copper-market-forecast-2026-2027/</a:t>
            </a:r>
          </a:p>
          <a:p xmlns:a="http://schemas.openxmlformats.org/drawingml/2006/main">
            <a:r>
              <a:t>Read with the flagship report, Methodology and editable model. All hypothetical outputs are SMPT illustrations. No affiliation, sponsorship or endorsement by Goldman Sachs or BHP.</a:t>
            </a:r>
          </a:p>
          <a:p xmlns:a="http://schemas.openxmlformats.org/drawingml/2006/main">
            <a:r>
              <a:t>Downloadable Excel model: https://strategic-materials-policy-tracker.vercel.app/research/fi002/model.xlsx</a:t>
            </a:r>
          </a:p>
          <a:p xmlns:a="http://schemas.openxmlformats.org/drawingml/2006/main">
            <a:r>
              <a:t>Research baseline: https://github.com/VSSpowerlifting/strategic-materials-policy-tracker/pull/202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a8b2645af1493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316576070f479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7f6e0d5ea1408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36f6e410884b0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dd81e220d8476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4d680a4af54f2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44FAA18-07B3-4F1A-8AC8-3E1182E659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23D8E7D-7E37-41BD-BADF-C20BC8C3FB8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83D2B1E-0FFC-46FC-8A21-D274847B1F3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5EB127A-3CEB-4241-AACF-2E8BE9B141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81A469D-1501-4E8C-BCA4-CECE8307DE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CE765A0-CE77-4277-AA53-56CA045CD9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113EAD2-DD54-48C0-92EA-20017A1425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86144F2-3EDF-4BFA-8A1A-CDDCDB4156C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564EF17-F2DC-4B2D-B97E-034F5B5B9E3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01AC7C0-698C-4F06-8A87-20AB3B742C1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79ff362873e4a54" /><Relationship Type="http://schemas.openxmlformats.org/officeDocument/2006/relationships/slideLayout" Target="/ppt/slideLayouts/slideLayout1.xml" Id="R4b7b1ebb9929493f" /><Relationship Type="http://schemas.openxmlformats.org/officeDocument/2006/relationships/slideLayout" Target="/ppt/slideLayouts/slideLayout2.xml" Id="Rfb945d4225824c5d" /><Relationship Type="http://schemas.openxmlformats.org/officeDocument/2006/relationships/slideLayout" Target="/ppt/slideLayouts/slideLayout3.xml" Id="R1cbfb3f1a1f040f6" /><Relationship Type="http://schemas.openxmlformats.org/officeDocument/2006/relationships/slideLayout" Target="/ppt/slideLayouts/slideLayout4.xml" Id="Rb1c8be44f8ea4d26" /><Relationship Type="http://schemas.openxmlformats.org/officeDocument/2006/relationships/slideLayout" Target="/ppt/slideLayouts/slideLayout5.xml" Id="Rbe782744d5ca4d11" /><Relationship Type="http://schemas.openxmlformats.org/officeDocument/2006/relationships/slideLayout" Target="/ppt/slideLayouts/slideLayout6.xml" Id="R4af0a2e85d524c2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b7b1ebb9929493f"/>
    <p:sldLayoutId xmlns:r="http://schemas.openxmlformats.org/officeDocument/2006/relationships" id="2147483650" r:id="Rfb945d4225824c5d"/>
    <p:sldLayoutId xmlns:r="http://schemas.openxmlformats.org/officeDocument/2006/relationships" id="2147483651" r:id="R1cbfb3f1a1f040f6"/>
    <p:sldLayoutId xmlns:r="http://schemas.openxmlformats.org/officeDocument/2006/relationships" id="2147483652" r:id="Rb1c8be44f8ea4d26"/>
    <p:sldLayoutId xmlns:r="http://schemas.openxmlformats.org/officeDocument/2006/relationships" id="2147483653" r:id="Rbe782744d5ca4d11"/>
    <p:sldLayoutId xmlns:r="http://schemas.openxmlformats.org/officeDocument/2006/relationships" id="2147483654" r:id="R4af0a2e85d524c2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SMPT Presentation v2">
      <a:dk1>
        <a:srgbClr val="12110F"/>
      </a:dk1>
      <a:lt1>
        <a:srgbClr val="F5F3EE"/>
      </a:lt1>
      <a:dk2>
        <a:srgbClr val="1A1814"/>
      </a:dk2>
      <a:lt2>
        <a:srgbClr val="EFECE6"/>
      </a:lt2>
      <a:accent1>
        <a:srgbClr val="7A5510"/>
      </a:accent1>
      <a:accent2>
        <a:srgbClr val="817B70"/>
      </a:accent2>
      <a:accent3>
        <a:srgbClr val="5B5548"/>
      </a:accent3>
      <a:accent4>
        <a:srgbClr val="12110F"/>
      </a:accent4>
      <a:accent5>
        <a:srgbClr val="C8993E"/>
      </a:accent5>
      <a:accent6>
        <a:srgbClr val="D8D3C7"/>
      </a:accent6>
      <a:hlink>
        <a:srgbClr val="7A5510"/>
      </a:hlink>
      <a:folHlink>
        <a:srgbClr val="7A5510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MPT Presentation v2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11f57bd85c4f54" /><Relationship Type="http://schemas.openxmlformats.org/officeDocument/2006/relationships/notesSlide" Target="/ppt/notesSlides/notesSlide1.xml" Id="R2403ffb7ec3c4ff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30a1cf578247a8" /><Relationship Type="http://schemas.openxmlformats.org/officeDocument/2006/relationships/hyperlink" Target="https://www.bhp.com/-/media/documents/media/reports-and-presentations/2026/260818_bhpresultsfortheyearended30june2026_presentation.pdf" TargetMode="External" Id="R6d75422277744c61" /><Relationship Type="http://schemas.openxmlformats.org/officeDocument/2006/relationships/hyperlink" Target="https://www.bhp.com/-/media/documents/investors/annual-reports/2026/260818_bhpannualreport2026.pdf" TargetMode="External" Id="Rbf960de2dd514541" /><Relationship Type="http://schemas.openxmlformats.org/officeDocument/2006/relationships/hyperlink" Target="https://www.financialjuice.com/News/9812752/Goldman-Sachs-Copper---FJElite.aspx?xy=rss" TargetMode="External" Id="R2e532fbedd7c49fe" /><Relationship Type="http://schemas.openxmlformats.org/officeDocument/2006/relationships/notesSlide" Target="/ppt/notesSlides/notesSlide2.xml" Id="R568b76837a9f4d7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47b444bac341e2" /><Relationship Type="http://schemas.openxmlformats.org/officeDocument/2006/relationships/hyperlink" Target="https://thedocs.worldbank.org/en/doc/2ac43f46629cf90c2ea5b8929a343593-0050012026/original/CMO-October-2026.pdf" TargetMode="External" Id="R4b269030f39e4dd8" /><Relationship Type="http://schemas.openxmlformats.org/officeDocument/2006/relationships/hyperlink" Target="https://www.goldmansachs.com/insights/goldman-sachs-exchanges/why-oil-prices-are-surging-despite-recovering-supply" TargetMode="External" Id="R82cb5834e90b4dd1" /><Relationship Type="http://schemas.openxmlformats.org/officeDocument/2006/relationships/hyperlink" Target="https://www.financialjuice.com/News/9812752/Goldman-Sachs-Copper---FJElite.aspx?xy=rss" TargetMode="External" Id="R2f390f65fc39452f" /><Relationship Type="http://schemas.openxmlformats.org/officeDocument/2006/relationships/chart" Target="/ppt/slides/charts/chart1.xml" Id="Rdf67e76032b642bf" /><Relationship Type="http://schemas.openxmlformats.org/officeDocument/2006/relationships/notesSlide" Target="/ppt/notesSlides/notesSlide3.xml" Id="Rb267d84da26646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ea935c855a4258" /><Relationship Type="http://schemas.openxmlformats.org/officeDocument/2006/relationships/hyperlink" Target="https://www.bhp.com/-/media/documents/investors/annual-reports/2026/260818_bhpannualreport2026.pdf" TargetMode="External" Id="Rcd1aa68fc5904241" /><Relationship Type="http://schemas.openxmlformats.org/officeDocument/2006/relationships/hyperlink" Target="https://www.bhp.com/-/media/documents/media/reports-and-presentations/2026/261020_bhpoperationalreviewforthequarterended30september2026-pdf.pdf" TargetMode="External" Id="R93d934ccd8aa44bf" /><Relationship Type="http://schemas.openxmlformats.org/officeDocument/2006/relationships/notesSlide" Target="/ppt/notesSlides/notesSlide4.xml" Id="R6dad0b6c7c0c42a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e102f6903e48e6" /><Relationship Type="http://schemas.openxmlformats.org/officeDocument/2006/relationships/hyperlink" Target="https://www.bhp.com/-/media/documents/media/reports-and-presentations/2026/260818_bhpresultsfortheyearended30june2026_presentation.pdf" TargetMode="External" Id="R7411d4badb8640a0" /><Relationship Type="http://schemas.openxmlformats.org/officeDocument/2006/relationships/hyperlink" Target="https://thedocs.worldbank.org/en/doc/2ac43f46629cf90c2ea5b8929a343593-0050012026/original/CMO-October-2026.pdf" TargetMode="External" Id="R91a1349e8c594930" /><Relationship Type="http://schemas.openxmlformats.org/officeDocument/2006/relationships/hyperlink" Target="https://www.financialjuice.com/News/9812752/Goldman-Sachs-Copper---FJElite.aspx?xy=rss" TargetMode="External" Id="R7c888d10a81740e6" /><Relationship Type="http://schemas.openxmlformats.org/officeDocument/2006/relationships/chart" Target="/ppt/slides/charts/chart2.xml" Id="Rf4c5ebe3089c41b9" /><Relationship Type="http://schemas.openxmlformats.org/officeDocument/2006/relationships/notesSlide" Target="/ppt/notesSlides/notesSlide5.xml" Id="R1d7517e26391422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0f9b5156764c73" /><Relationship Type="http://schemas.openxmlformats.org/officeDocument/2006/relationships/hyperlink" Target="https://www.bhp.com/-/media/documents/media/reports-and-presentations/2026/260818_bhpresultsfortheyearended30june2026_presentation.pdf" TargetMode="External" Id="R84a0126da0df4159" /><Relationship Type="http://schemas.openxmlformats.org/officeDocument/2006/relationships/hyperlink" Target="https://www.bhp.com/-/media/documents/investors/annual-reports/2026/260818_bhpannualreport2026.pdf" TargetMode="External" Id="R0fdcca6cdae64ce2" /><Relationship Type="http://schemas.openxmlformats.org/officeDocument/2006/relationships/hyperlink" Target="https://www.bhp.com/-/media/documents/media/reports-and-presentations/2026/261020_bhpoperationalreviewforthequarterended30september2026-pdf.pdf" TargetMode="External" Id="Rc08a83a1ca1f473d" /><Relationship Type="http://schemas.openxmlformats.org/officeDocument/2006/relationships/notesSlide" Target="/ppt/notesSlides/notesSlide6.xml" Id="R838a5e4c432b49a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836f98ed2b4d39" /><Relationship Type="http://schemas.openxmlformats.org/officeDocument/2006/relationships/hyperlink" Target="https://www.bhp.com/-/media/documents/media/reports-and-presentations/2026/260818_bhpresultsfortheyearended30june2026_presentation.pdf" TargetMode="External" Id="Rf981aa351f48427a" /><Relationship Type="http://schemas.openxmlformats.org/officeDocument/2006/relationships/hyperlink" Target="https://www.bhp.com/-/media/documents/media/reports-and-presentations/2026/261020_bhpoperationalreviewforthequarterended30september2026-pdf.pdf" TargetMode="External" Id="Re26e84c483214e69" /><Relationship Type="http://schemas.openxmlformats.org/officeDocument/2006/relationships/hyperlink" Target="https://www.bhp.com/what-we-do/global-locations/chile/escondida" TargetMode="External" Id="Re68aa9a2dac04e57" /><Relationship Type="http://schemas.openxmlformats.org/officeDocument/2006/relationships/hyperlink" Target="https://www.bhp.com/news/articles/03/escondida--bhp-submits-environmental-permit-to-build-a-new-concentrator-plant" TargetMode="External" Id="Rd02d01656f14424d" /><Relationship Type="http://schemas.openxmlformats.org/officeDocument/2006/relationships/hyperlink" Target="https://ambihub.cl/seia/proyecto/2167965265" TargetMode="External" Id="R63215ed732a842a8" /><Relationship Type="http://schemas.openxmlformats.org/officeDocument/2006/relationships/notesSlide" Target="/ppt/notesSlides/notesSlide7.xml" Id="R900b886d17db469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9e1824c36e42cf" /><Relationship Type="http://schemas.openxmlformats.org/officeDocument/2006/relationships/hyperlink" Target="https://www.bhp.com/-/media/documents/media/reports-and-presentations/2026/260818_bhpresultsfortheyearended30june2026_presentation.pdf" TargetMode="External" Id="R8fe9584704574fd4" /><Relationship Type="http://schemas.openxmlformats.org/officeDocument/2006/relationships/notesSlide" Target="/ppt/notesSlides/notesSlide8.xml" Id="R76b47c9da7d1485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81db62ff744b32" /><Relationship Type="http://schemas.openxmlformats.org/officeDocument/2006/relationships/hyperlink" Target="https://www.bhp.com/-/media/documents/media/reports-and-presentations/2026/260818_bhpresultsfortheyearended30june2026_presentation.pdf" TargetMode="External" Id="Rfc29b7d3b37e43fa" /><Relationship Type="http://schemas.openxmlformats.org/officeDocument/2006/relationships/chart" Target="/ppt/slides/charts/chart3.xml" Id="R09f98cf04fac4b75" /><Relationship Type="http://schemas.openxmlformats.org/officeDocument/2006/relationships/notesSlide" Target="/ppt/notesSlides/notesSlide9.xml" Id="Rb1488145b75d4b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903949f1f44486" /><Relationship Type="http://schemas.openxmlformats.org/officeDocument/2006/relationships/hyperlink" Target="https://www.bhp.com/-/media/documents/media/reports-and-presentations/2026/260818_bhpresultsfortheyearended30june2026_presentation.pdf" TargetMode="External" Id="R263236cf69a04f8b" /><Relationship Type="http://schemas.openxmlformats.org/officeDocument/2006/relationships/hyperlink" Target="https://www.bhp.com/-/media/documents/investors/annual-reports/2026/260818_bhpannualreport2026.pdf" TargetMode="External" Id="R3ed014f69d264215" /><Relationship Type="http://schemas.openxmlformats.org/officeDocument/2006/relationships/notesSlide" Target="/ppt/notesSlides/notesSlide10.xml" Id="R478a66aa3b7e424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9d2a96e90b43a9" /><Relationship Type="http://schemas.openxmlformats.org/officeDocument/2006/relationships/hyperlink" Target="https://www.bhp.com/-/media/documents/media/reports-and-presentations/2026/260818_bhpresultsfortheyearended30june2026_presentation.pdf" TargetMode="External" Id="Ra6093059ef72405b" /><Relationship Type="http://schemas.openxmlformats.org/officeDocument/2006/relationships/hyperlink" Target="https://www.bhp.com/-/media/documents/investors/annual-reports/2026/260818_bhpannualreport2026.pdf" TargetMode="External" Id="R00af476ff66544aa" /><Relationship Type="http://schemas.openxmlformats.org/officeDocument/2006/relationships/hyperlink" Target="https://www.bhp.com/-/media/documents/media/reports-and-presentations/2026/261020_bhpoperationalreviewforthequarterended30september2026-pdf.pdf" TargetMode="External" Id="Re5ce28fbe2c24fba" /><Relationship Type="http://schemas.openxmlformats.org/officeDocument/2006/relationships/hyperlink" Target="https://ambihub.cl/seia/proyecto/2167965265" TargetMode="External" Id="Rd3ceb84f3d1e419a" /><Relationship Type="http://schemas.openxmlformats.org/officeDocument/2006/relationships/notesSlide" Target="/ppt/notesSlides/notesSlide11.xml" Id="R1f9f6e56414b4cc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58eafb81a844aa" /><Relationship Type="http://schemas.openxmlformats.org/officeDocument/2006/relationships/hyperlink" Target="https://www.bhp.com/-/media/documents/media/reports-and-presentations/2026/260818_bhpresultsfortheyearended30june2026_presentation.pdf" TargetMode="External" Id="Re38c1f0b31cc4d69" /><Relationship Type="http://schemas.openxmlformats.org/officeDocument/2006/relationships/hyperlink" Target="https://www.bhp.com/-/media/documents/investors/annual-reports/2026/260818_bhpannualreport2026.pdf" TargetMode="External" Id="R75f046253d2f4abd" /><Relationship Type="http://schemas.openxmlformats.org/officeDocument/2006/relationships/hyperlink" Target="https://www.goldmansachs.com/insights/goldman-sachs-exchanges/why-oil-prices-are-surging-despite-recovering-supply" TargetMode="External" Id="R7a2dfa37f6924277" /><Relationship Type="http://schemas.openxmlformats.org/officeDocument/2006/relationships/hyperlink" Target="https://www.financialjuice.com/News/9812752/Goldman-Sachs-Copper---FJElite.aspx?xy=rss" TargetMode="External" Id="R89e795b0dcd3441b" /><Relationship Type="http://schemas.openxmlformats.org/officeDocument/2006/relationships/hyperlink" Target="https://icsg.org/download/2026-10-14-press-release-icsg-copper-market-forecast-2026-2027/" TargetMode="External" Id="Rc2142c14f3914594" /><Relationship Type="http://schemas.openxmlformats.org/officeDocument/2006/relationships/notesSlide" Target="/ppt/notesSlides/notesSlide12.xml" Id="R897173fe9dcf46b6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US$/t / calendar 2027 annual-average forecasts</c:v>
          </c:tx>
          <c:spPr>
            <a:solidFill xmlns:a="http://schemas.openxmlformats.org/drawingml/2006/main">
              <a:srgbClr val="817B70"/>
            </a:solidFill>
          </c:spPr>
          <c:invertIfNegative val="0"/>
          <c:dPt>
            <c:idx val="0"/>
            <c:invertIfNegative val="0"/>
            <c:spPr>
              <a:solidFill xmlns:a="http://schemas.openxmlformats.org/drawingml/2006/main">
                <a:srgbClr val="817B70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7A5510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817B70"/>
              </a:solidFill>
            </c:spPr>
          </c:dPt>
          <c:cat>
            <c:strRef>
              <c:f>'Chart Data'!$A$2:$A$4</c:f>
              <c:strCache>
                <c:ptCount val="3"/>
                <c:pt idx="0">
                  <c:v>GS prior average</c:v>
                </c:pt>
                <c:pt idx="1">
                  <c:v>GS revised average</c:v>
                </c:pt>
                <c:pt idx="2">
                  <c:v>World Bank average</c:v>
                </c:pt>
              </c:strCache>
            </c:strRef>
          </c:cat>
          <c:val>
            <c:numRef>
              <c:f>'Chart Data'!$B$2:$B$4</c:f>
              <c:numCache>
                <c:formatCode>#,##0</c:formatCode>
                <c:ptCount val="3"/>
                <c:pt idx="0">
                  <c:v>13800</c:v>
                </c:pt>
                <c:pt idx="1">
                  <c:v>15400</c:v>
                </c:pt>
                <c:pt idx="2">
                  <c:v>13000</c:v>
                </c:pt>
              </c:numCache>
            </c:numRef>
          </c:val>
        </c:ser>
        <c:dLbls>
          <c:numFmt formatCode="#,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 b="1">
                  <a:solidFill>
                    <a:srgbClr val="1B1915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#,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B1915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18000"/>
          <c:min val="0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8D3C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B1915"/>
                </a:solidFill>
              </a:defRPr>
            </a:pPr>
          </a:p>
        </c:txPr>
        <c:crossAx val="48650112"/>
        <c:crossBetween val="between"/>
        <c:majorUnit val="2000"/>
      </c:valAx>
      <c:spPr>
        <a:solidFill xmlns:a="http://schemas.openxmlformats.org/drawingml/2006/main">
          <a:srgbClr val="F5F3EE"/>
        </a:solidFill>
      </c:spPr>
    </c:plotArea>
    <c:plotVisOnly val="1"/>
  </c:chart>
  <c:spPr>
    <a:solidFill xmlns:a="http://schemas.openxmlformats.org/drawingml/2006/main">
      <a:srgbClr val="F5F3EE"/>
    </a:solidFill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Hypothetical FY26-static underlying EBITDA differential / US$bn</c:v>
          </c:tx>
          <c:spPr>
            <a:solidFill xmlns:a="http://schemas.openxmlformats.org/drawingml/2006/main">
              <a:srgbClr val="817B70"/>
            </a:solidFill>
          </c:spPr>
          <c:invertIfNegative val="0"/>
          <c:dPt>
            <c:idx val="0"/>
            <c:invertIfNegative val="0"/>
            <c:spPr>
              <a:solidFill xmlns:a="http://schemas.openxmlformats.org/drawingml/2006/main">
                <a:srgbClr val="7A5510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817B70"/>
              </a:solidFill>
            </c:spPr>
          </c:dPt>
          <c:cat>
            <c:strRef>
              <c:f>'Chart Data'!$A$2:$A$3</c:f>
              <c:strCache>
                <c:ptCount val="2"/>
                <c:pt idx="0">
                  <c:v>GS revision: +$1,600/t</c:v>
                </c:pt>
                <c:pt idx="1">
                  <c:v>GS vs World Bank: +$2,400/t</c:v>
                </c:pt>
              </c:strCache>
            </c:strRef>
          </c:cat>
          <c:val>
            <c:numRef>
              <c:f>'Chart Data'!$B$2:$B$3</c:f>
              <c:numCache>
                <c:formatCode>0.00</c:formatCode>
                <c:ptCount val="2"/>
                <c:pt idx="0">
                  <c:v>2.830416</c:v>
                </c:pt>
                <c:pt idx="1">
                  <c:v>4.245625</c:v>
                </c:pt>
              </c:numCache>
            </c:numRef>
          </c:val>
        </c:ser>
        <c:dLbls>
          <c:numFmt formatCode="0.0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 b="1">
                  <a:solidFill>
                    <a:srgbClr val="1B1915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B1915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5"/>
          <c:min val="0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8D3C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B1915"/>
                </a:solidFill>
              </a:defRPr>
            </a:pPr>
          </a:p>
        </c:txPr>
        <c:crossAx val="48650112"/>
        <c:crossBetween val="between"/>
        <c:majorUnit val="1"/>
      </c:valAx>
      <c:spPr>
        <a:solidFill xmlns:a="http://schemas.openxmlformats.org/drawingml/2006/main">
          <a:srgbClr val="F5F3EE"/>
        </a:solidFill>
      </c:spPr>
    </c:plotArea>
    <c:plotVisOnly val="1"/>
  </c:chart>
  <c:spPr>
    <a:solidFill xmlns:a="http://schemas.openxmlformats.org/drawingml/2006/main">
      <a:srgbClr val="F5F3EE"/>
    </a:solidFill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Required equivalent benefit / ktpa / independently assumed screens</c:v>
          </c:tx>
          <c:spPr>
            <a:solidFill xmlns:a="http://schemas.openxmlformats.org/drawingml/2006/main">
              <a:srgbClr val="817B70"/>
            </a:solidFill>
          </c:spPr>
          <c:invertIfNegative val="0"/>
          <c:dPt>
            <c:idx val="0"/>
            <c:invertIfNegative val="0"/>
            <c:spPr>
              <a:solidFill xmlns:a="http://schemas.openxmlformats.org/drawingml/2006/main">
                <a:srgbClr val="817B70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817B70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7A5510"/>
              </a:solidFill>
            </c:spPr>
          </c:dPt>
          <c:dPt>
            <c:idx val="3"/>
            <c:invertIfNegative val="0"/>
            <c:spPr>
              <a:solidFill xmlns:a="http://schemas.openxmlformats.org/drawingml/2006/main">
                <a:srgbClr val="817B70"/>
              </a:solidFill>
            </c:spPr>
          </c:dPt>
          <c:cat>
            <c:strRef>
              <c:f>'Chart Data'!$A$2:$A$5</c:f>
              <c:strCache>
                <c:ptCount val="4"/>
                <c:pt idx="0">
                  <c:v>20 years from 2032</c:v>
                </c:pt>
                <c:pt idx="1">
                  <c:v>10 years from 2032</c:v>
                </c:pt>
                <c:pt idx="2">
                  <c:v>10 years from 2034</c:v>
                </c:pt>
                <c:pt idx="3">
                  <c:v>Combined stress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198.765665</c:v>
                </c:pt>
                <c:pt idx="1">
                  <c:v>275.398433</c:v>
                </c:pt>
                <c:pt idx="2">
                  <c:v>333.232104</c:v>
                </c:pt>
                <c:pt idx="3">
                  <c:v>416.49328</c:v>
                </c:pt>
              </c:numCache>
            </c:numRef>
          </c:val>
        </c:ser>
        <c:dLbls>
          <c:numFmt formatCode="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 b="1">
                  <a:solidFill>
                    <a:srgbClr val="1B1915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B1915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500"/>
          <c:min val="0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8D3C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B1915"/>
                </a:solidFill>
              </a:defRPr>
            </a:pPr>
          </a:p>
        </c:txPr>
        <c:crossAx val="48650112"/>
        <c:crossBetween val="between"/>
        <c:majorUnit val="100"/>
      </c:valAx>
      <c:spPr>
        <a:solidFill xmlns:a="http://schemas.openxmlformats.org/drawingml/2006/main">
          <a:srgbClr val="F5F3EE"/>
        </a:solidFill>
      </c:spPr>
    </c:plotArea>
    <c:plotVisOnly val="1"/>
  </c:chart>
  <c:spPr>
    <a:solidFill xmlns:a="http://schemas.openxmlformats.org/drawingml/2006/main">
      <a:srgbClr val="F5F3EE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11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7032F0-F7F3-43C9-970E-CCB213933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E3B04B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E3B04B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E3B04B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E3B04B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E3B04B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E3B04B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E3B04B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E3B04B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E3B04B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E3B0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E3B04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3B04B"/>
                </a:solidFill>
                <a:latin typeface="Arial"/>
                <a:ea typeface="Arial"/>
                <a:cs typeface="Arial"/>
              </a:rPr>
              <a:t>SMPT   FINANCIAL INTELLIGENCE 002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0A7145-C954-4388-BA4D-3AD90278A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EFECE6"/>
                </a:solidFill>
                <a:latin typeface="Georgia"/>
                <a:ea typeface="Georgia"/>
                <a:cs typeface="Georgia"/>
              </a:defRPr>
            </a:defPPr>
            <a:lvl1pPr>
              <a:defRPr sz="2850" b="1">
                <a:solidFill>
                  <a:srgbClr val="EFECE6"/>
                </a:solidFill>
                <a:latin typeface="Georgia"/>
                <a:ea typeface="Georgia"/>
                <a:cs typeface="Georgia"/>
              </a:defRPr>
            </a:lvl1pPr>
            <a:lvl2pPr>
              <a:defRPr sz="2850" b="1">
                <a:solidFill>
                  <a:srgbClr val="EFECE6"/>
                </a:solidFill>
                <a:latin typeface="Georgia"/>
                <a:ea typeface="Georgia"/>
                <a:cs typeface="Georgia"/>
              </a:defRPr>
            </a:lvl2pPr>
            <a:lvl3pPr>
              <a:defRPr sz="2850" b="1">
                <a:solidFill>
                  <a:srgbClr val="EFECE6"/>
                </a:solidFill>
                <a:latin typeface="Georgia"/>
                <a:ea typeface="Georgia"/>
                <a:cs typeface="Georgia"/>
              </a:defRPr>
            </a:lvl3pPr>
            <a:lvl4pPr>
              <a:defRPr sz="2850" b="1">
                <a:solidFill>
                  <a:srgbClr val="EFECE6"/>
                </a:solidFill>
                <a:latin typeface="Georgia"/>
                <a:ea typeface="Georgia"/>
                <a:cs typeface="Georgia"/>
              </a:defRPr>
            </a:lvl4pPr>
            <a:lvl5pPr>
              <a:defRPr sz="2850" b="1">
                <a:solidFill>
                  <a:srgbClr val="EFECE6"/>
                </a:solidFill>
                <a:latin typeface="Georgia"/>
                <a:ea typeface="Georgia"/>
                <a:cs typeface="Georgia"/>
              </a:defRPr>
            </a:lvl5pPr>
            <a:lvl6pPr>
              <a:defRPr sz="2850" b="1">
                <a:solidFill>
                  <a:srgbClr val="EFECE6"/>
                </a:solidFill>
                <a:latin typeface="Georgia"/>
                <a:ea typeface="Georgia"/>
                <a:cs typeface="Georgia"/>
              </a:defRPr>
            </a:lvl6pPr>
            <a:lvl7pPr>
              <a:defRPr sz="2850" b="1">
                <a:solidFill>
                  <a:srgbClr val="EFECE6"/>
                </a:solidFill>
                <a:latin typeface="Georgia"/>
                <a:ea typeface="Georgia"/>
                <a:cs typeface="Georgia"/>
              </a:defRPr>
            </a:lvl7pPr>
            <a:lvl8pPr>
              <a:defRPr sz="2850" b="1">
                <a:solidFill>
                  <a:srgbClr val="EFECE6"/>
                </a:solidFill>
                <a:latin typeface="Georgia"/>
                <a:ea typeface="Georgia"/>
                <a:cs typeface="Georgia"/>
              </a:defRPr>
            </a:lvl8pPr>
            <a:lvl9pPr>
              <a:defRPr sz="2850" b="1">
                <a:solidFill>
                  <a:srgbClr val="EFECE6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EFECE6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EFECE6"/>
                </a:solidFill>
                <a:latin typeface="Georgia"/>
                <a:ea typeface="Georgia"/>
                <a:cs typeface="Georgia"/>
              </a:rPr>
              <a:t>Goldman Sachs’ Copper Outlook and BHP’s $6 Billion Escondida Decision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B7D742-FB89-4FE9-959E-75B88D659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049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B04B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8D99F8-DE19-4790-95BF-E5B79A11A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198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pPr>
            <a:r>
              <a:rPr b="1" u="sng">
                <a:solidFill>
                  <a:srgbClr val="E3B04B"/>
                </a:solidFill>
                <a:latin typeface="Arial"/>
                <a:ea typeface="Arial"/>
                <a:cs typeface="Arial"/>
              </a:rPr>
              <a:t>S01 BHP FY26 results, 18 Aug 2026, slides 28/48; </a:t>
            </a:r>
            <a:r>
              <a:rPr b="1" u="sng">
                <a:solidFill>
                  <a:srgbClr val="E3B04B"/>
                </a:solidFill>
                <a:latin typeface="Arial"/>
                <a:ea typeface="Arial"/>
                <a:cs typeface="Arial"/>
              </a:rPr>
              <a:t>S16 GS Exchanges, 23 Oct; </a:t>
            </a:r>
            <a:r>
              <a:rPr b="1" u="sng">
                <a:solidFill>
                  <a:srgbClr val="E3B04B"/>
                </a:solidFill>
                <a:latin typeface="Arial"/>
                <a:ea typeface="Arial"/>
                <a:cs typeface="Arial"/>
              </a:rPr>
              <a:t>S18 FinancialJuice, 20 Oct; </a:t>
            </a:r>
            <a:r>
              <a:rPr>
                <a:latin typeface="Arial"/>
                <a:ea typeface="Arial"/>
                <a:cs typeface="Arial"/>
              </a:rPr>
              <a:t>Cutoff 5 Nov 2026 / Independent SMPT research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95B3E9-1D6D-48EE-B38B-0145FDE3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EFECE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1BD0DD-2F04-4F45-9014-C54BF089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2407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EFECE6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EFECE6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EFECE6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EFECE6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EFECE6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EFECE6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EFECE6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EFECE6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EFECE6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EFE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EFECE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EFECE6"/>
                </a:solidFill>
                <a:latin typeface="Arial"/>
                <a:ea typeface="Arial"/>
                <a:cs typeface="Arial"/>
              </a:rPr>
              <a:t>Near-term earnings exposure and the economics of replacement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9B24C4-C2A8-4C58-9C94-6A942D37F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81375"/>
            <a:ext cx="10763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FECE6"/>
                </a:solidFill>
                <a:latin typeface="Arial"/>
                <a:ea typeface="Arial"/>
                <a:cs typeface="Arial"/>
              </a:rPr>
              <a:t>A bullish copper forecast can improve financing flexibility. The investment decision still turns on the operating benefit protected by a new concentrator.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DF59EE-1AA6-4359-96FC-2A411F53D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0150"/>
            <a:ext cx="1076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EFECE6"/>
                </a:solidFill>
                <a:latin typeface="Arial"/>
                <a:ea typeface="Arial"/>
                <a:cs typeface="Arial"/>
              </a:rPr>
              <a:t>Executive edition of the SMPT research report</a:t>
            </a:r>
          </a:p>
          <a:p xmlns:a="http://schemas.openxmlformats.org/drawingml/2006/main">
            <a:pPr>
              <a:defRPr sz="1800" b="0">
                <a:solidFill>
                  <a:srgbClr val="EFECE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EFECE6"/>
                </a:solidFill>
                <a:latin typeface="Arial"/>
                <a:ea typeface="Arial"/>
                <a:cs typeface="Arial"/>
              </a:rPr>
              <a:t>Private editorial review / 5 November 2026</a:t>
            </a:r>
          </a:p>
        </p:txBody>
      </p:sp>
    </p:spTree>
    <p:extLst>
      <p:ext uri="{BB962C8B-B14F-4D97-AF65-F5344CB8AC3E}">
        <p14:creationId xmlns:p14="http://schemas.microsoft.com/office/powerpoint/2010/main" val="11955990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F789D1-DCF6-449A-A294-2E94B2F10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A5510"/>
                </a:solidFill>
                <a:latin typeface="Arial"/>
                <a:ea typeface="Arial"/>
                <a:cs typeface="Arial"/>
              </a:rPr>
              <a:t>SMPT   FINANCIAL INTELLIGENCE 002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9D99BB-C201-4233-951D-17B83F3E2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defPPr>
            <a:lvl1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1pPr>
            <a:lvl2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2pPr>
            <a:lvl3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3pPr>
            <a:lvl4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4pPr>
            <a:lvl5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5pPr>
            <a:lvl6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6pPr>
            <a:lvl7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7pPr>
            <a:lvl8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8pPr>
            <a:lvl9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1B1915"/>
                </a:solidFill>
                <a:latin typeface="Georgia"/>
                <a:ea typeface="Georgia"/>
                <a:cs typeface="Georgia"/>
              </a:rPr>
              <a:t>Goldman’s forecast changes earnings exposure before sanction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4D5761-2BB1-49F7-AD7A-BCAFA8903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049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551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21C92B-BA96-45FF-812B-4191D650A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198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6d75422277744c61"/>
              </a:rPr>
              <a:t>S01 BHP FY26 results, 18 Aug, slides 28/48;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bf960de2dd514541"/>
              </a:rPr>
              <a:t>S03 BHP AR2026, pp.36–37;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2e532fbedd7c49fe"/>
              </a:rPr>
              <a:t>S18 FinancialJuice, 20 Oct; </a:t>
            </a:r>
            <a:r>
              <a:rPr>
                <a:latin typeface="Arial"/>
                <a:ea typeface="Arial"/>
                <a:cs typeface="Arial"/>
              </a:rPr>
              <a:t>Cutoff 5 Nov 2026 / Independent SMPT research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2C2D74-D362-42DE-9ECA-56E669DBF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F70AE6-D6BB-4AB1-93E6-40D4767632B8}"/>
              </a:ext>
            </a:extLst>
          </p:cNvPr>
          <p:cNvGraphicFramePr/>
          <p:nvPr/>
        </p:nvGraphicFramePr>
        <p:xfrm>
          <a:off xmlns:a="http://schemas.openxmlformats.org/drawingml/2006/main" x="533400" y="2038350"/>
          <a:ext xmlns:a="http://schemas.openxmlformats.org/drawingml/2006/main" cx="1112520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667375"/>
                <a:gridCol w="5457825"/>
              </a:tblGrid>
              <a:tr h="64770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Original finding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Corporate-finance implication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$2.83bn FY26-static EBITDA differential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Reported Goldman revision at BHP’s disclosed exposure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$4.25bn same-scope differential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Goldman versus World Bank annual-average expectations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199ktpa rises to 333ktpa with shorter, later benefits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Benefit life and the no-build case can dominate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Maintain funded pre-FID readiness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Construction alternatives need an operating counterfactual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21BF88-9457-4BA9-9154-EBA13597E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14975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These calculations measure exposure and test assumptions. They do not independently reproduce BHP’s project IRR.</a:t>
            </a:r>
          </a:p>
        </p:txBody>
      </p:sp>
    </p:spTree>
    <p:extLst>
      <p:ext uri="{BB962C8B-B14F-4D97-AF65-F5344CB8AC3E}">
        <p14:creationId xmlns:p14="http://schemas.microsoft.com/office/powerpoint/2010/main" val="8787181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469517-0305-49D5-8F44-188D8A118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A5510"/>
                </a:solidFill>
                <a:latin typeface="Arial"/>
                <a:ea typeface="Arial"/>
                <a:cs typeface="Arial"/>
              </a:rPr>
              <a:t>SMPT   FINANCIAL INTELLIGENCE 002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B2F367-F18C-4D7B-A03F-EDF464F30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defPPr>
            <a:lvl1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1pPr>
            <a:lvl2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2pPr>
            <a:lvl3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3pPr>
            <a:lvl4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4pPr>
            <a:lvl5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5pPr>
            <a:lvl6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6pPr>
            <a:lvl7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7pPr>
            <a:lvl8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8pPr>
            <a:lvl9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1B1915"/>
                </a:solidFill>
                <a:latin typeface="Georgia"/>
                <a:ea typeface="Georgia"/>
                <a:cs typeface="Georgia"/>
              </a:rPr>
              <a:t>Goldman’s reported 2027 average is 18.5% above the World Bank’s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014FA6-9D36-4981-85EC-84B96D373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049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551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20DEDE-268E-44CD-AE91-78A4F5115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198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4b269030f39e4dd8"/>
              </a:rPr>
              <a:t>S12 World Bank Oct2026, table 1;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82cb5834e90b4dd1"/>
              </a:rPr>
              <a:t>S16 GS Exchanges, 23 Oct;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2f390f65fc39452f"/>
              </a:rPr>
              <a:t>S18 FinancialJuice, 20 Oct; </a:t>
            </a:r>
            <a:r>
              <a:rPr>
                <a:latin typeface="Arial"/>
                <a:ea typeface="Arial"/>
                <a:cs typeface="Arial"/>
              </a:rPr>
              <a:t>Cutoff 5 Nov 2026 / Independent SMPT research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1510A2-0C10-4E7D-94AB-958DDB9C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937F3E-A841-488E-97FD-1159699E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33575"/>
            <a:ext cx="1095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US$/t / calendar 2027 annual-average forecasts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5D5F4451-2143-4720-872C-D7D9717CF0A8}"/>
              </a:ext>
            </a:extLst>
          </p:cNvPr>
          <p:cNvGraphicFramePr/>
          <p:nvPr/>
        </p:nvGraphicFramePr>
        <p:xfrm>
          <a:off xmlns:a="http://schemas.openxmlformats.org/drawingml/2006/main" x="533400" y="2362200"/>
          <a:ext xmlns:a="http://schemas.openxmlformats.org/drawingml/2006/main" cx="11125200" cy="28765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f67e76032b642bf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D4FF8D-7D9F-4A43-BCF9-899F67611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14975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The original bank note was not obtained. Public reporting supports $15,400/t average. Goldman’s public $15,600/t end-2027 view is a distinct forecast.</a:t>
            </a:r>
          </a:p>
        </p:txBody>
      </p:sp>
    </p:spTree>
    <p:extLst>
      <p:ext uri="{BB962C8B-B14F-4D97-AF65-F5344CB8AC3E}">
        <p14:creationId xmlns:p14="http://schemas.microsoft.com/office/powerpoint/2010/main" val="17414187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5E52B2-C499-4BEF-8582-94B1F9D1B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A5510"/>
                </a:solidFill>
                <a:latin typeface="Arial"/>
                <a:ea typeface="Arial"/>
                <a:cs typeface="Arial"/>
              </a:rPr>
              <a:t>SMPT   FINANCIAL INTELLIGENCE 002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6B7D59-9BE7-41D5-9033-BA6D68873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defPPr>
            <a:lvl1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1pPr>
            <a:lvl2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2pPr>
            <a:lvl3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3pPr>
            <a:lvl4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4pPr>
            <a:lvl5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5pPr>
            <a:lvl6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6pPr>
            <a:lvl7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7pPr>
            <a:lvl8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8pPr>
            <a:lvl9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1B1915"/>
                </a:solidFill>
                <a:latin typeface="Georgia"/>
                <a:ea typeface="Georgia"/>
                <a:cs typeface="Georgia"/>
              </a:rPr>
              <a:t>Copper generated $18.19bn of EBITDA while production fell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D0344A-C1FC-4B51-8706-823DC8835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049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551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E03FD0-D796-4538-949A-DE161AD4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198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cd1aa68fc5904241"/>
              </a:rPr>
              <a:t>S03 BHP AR2026, pp.36/136;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93d934ccd8aa44bf"/>
              </a:rPr>
              <a:t>S05 Q1FY27 review, 20 Oct, pp.1–2/5; </a:t>
            </a:r>
            <a:r>
              <a:rPr>
                <a:latin typeface="Arial"/>
                <a:ea typeface="Arial"/>
                <a:cs typeface="Arial"/>
              </a:rPr>
              <a:t>Cutoff 5 Nov 2026 / Independent SMPT research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645784-A1AF-44D7-878E-03B052D28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1E57D5-61FF-449D-A13F-5A666CD25DAB}"/>
              </a:ext>
            </a:extLst>
          </p:cNvPr>
          <p:cNvGraphicFramePr/>
          <p:nvPr/>
        </p:nvGraphicFramePr>
        <p:xfrm>
          <a:off xmlns:a="http://schemas.openxmlformats.org/drawingml/2006/main" x="533400" y="2038350"/>
          <a:ext xmlns:a="http://schemas.openxmlformats.org/drawingml/2006/main" cx="111252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667500"/>
                <a:gridCol w="2228850"/>
                <a:gridCol w="2228850"/>
              </a:tblGrid>
              <a:tr h="6286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Metric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FY2025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FY2026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Copper revenue, US$bn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22.530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29.031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Copper underlying EBITDA, US$bn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12.326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18.187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Group underlying EBITDA, US$bn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25.978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32.947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Copper production, mixed basis, Mt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2.017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1.953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3BD6E4-1B74-4292-AF35-E63581962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14975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The disclosed 54% contribution excludes Group and unallocated items. Copper divided by total group EBITDA gives 55.2%.</a:t>
            </a:r>
          </a:p>
        </p:txBody>
      </p:sp>
    </p:spTree>
    <p:extLst>
      <p:ext uri="{BB962C8B-B14F-4D97-AF65-F5344CB8AC3E}">
        <p14:creationId xmlns:p14="http://schemas.microsoft.com/office/powerpoint/2010/main" val="8950368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49E2D5-C36D-4E26-882A-3C6A492D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A5510"/>
                </a:solidFill>
                <a:latin typeface="Arial"/>
                <a:ea typeface="Arial"/>
                <a:cs typeface="Arial"/>
              </a:rPr>
              <a:t>SMPT   FINANCIAL INTELLIGENCE 002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4F213A-1785-4059-9A3F-CBCEB8DFD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defPPr>
            <a:lvl1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1pPr>
            <a:lvl2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2pPr>
            <a:lvl3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3pPr>
            <a:lvl4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4pPr>
            <a:lvl5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5pPr>
            <a:lvl6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6pPr>
            <a:lvl7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7pPr>
            <a:lvl8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8pPr>
            <a:lvl9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1B1915"/>
                </a:solidFill>
                <a:latin typeface="Georgia"/>
                <a:ea typeface="Georgia"/>
                <a:cs typeface="Georgia"/>
              </a:rPr>
              <a:t>The $1,600/t revision implies $2.83bn of static EBITDA exposure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634B6C-9027-485B-8E12-830683E89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049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551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AABD5A-9668-4592-A10E-724618BE2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198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7411d4badb8640a0"/>
              </a:rPr>
              <a:t>S01 BHP FY26 results, 18 Aug, slide 48;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91a1349e8c594930"/>
              </a:rPr>
              <a:t>S12 World Bank Oct2026, table 1;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7c888d10a81740e6"/>
              </a:rPr>
              <a:t>S18 FinancialJuice, 20 Oct; </a:t>
            </a:r>
            <a:r>
              <a:rPr>
                <a:latin typeface="Arial"/>
                <a:ea typeface="Arial"/>
                <a:cs typeface="Arial"/>
              </a:rPr>
              <a:t>Model 04 D45:D46; </a:t>
            </a:r>
            <a:r>
              <a:rPr>
                <a:latin typeface="Arial"/>
                <a:ea typeface="Arial"/>
                <a:cs typeface="Arial"/>
              </a:rPr>
              <a:t>Cutoff 5 Nov 2026 / Independent SMPT research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CAB03E-38D2-41D8-A86C-D1EDBEB3B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870AAE-7653-40F8-A0A3-6E9DF4D46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33575"/>
            <a:ext cx="1095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Hypothetical FY26-static underlying EBITDA differential / US$bn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56C120FD-5718-446B-907D-94142C4159E0}"/>
              </a:ext>
            </a:extLst>
          </p:cNvPr>
          <p:cNvGraphicFramePr/>
          <p:nvPr/>
        </p:nvGraphicFramePr>
        <p:xfrm>
          <a:off xmlns:a="http://schemas.openxmlformats.org/drawingml/2006/main" x="533400" y="2362200"/>
          <a:ext xmlns:a="http://schemas.openxmlformats.org/drawingml/2006/main" cx="11125200" cy="28765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4c5ebe3089c41b9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D80984-BEA2-4259-99F9-5907B49C5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14975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Calculation: price difference ÷ 2,204.6226 lb/t × 100 × $39m per US cent/lb. Large shocks assume linear response. This is not a 2027 earnings or FCF forecast.</a:t>
            </a:r>
          </a:p>
        </p:txBody>
      </p:sp>
    </p:spTree>
    <p:extLst>
      <p:ext uri="{BB962C8B-B14F-4D97-AF65-F5344CB8AC3E}">
        <p14:creationId xmlns:p14="http://schemas.microsoft.com/office/powerpoint/2010/main" val="15617067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A7F16A-7319-468E-8408-846773CEE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A5510"/>
                </a:solidFill>
                <a:latin typeface="Arial"/>
                <a:ea typeface="Arial"/>
                <a:cs typeface="Arial"/>
              </a:rPr>
              <a:t>SMPT   FINANCIAL INTELLIGENCE 002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20D06A-5A62-4A18-A2E6-1F24B62AC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defPPr>
            <a:lvl1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1pPr>
            <a:lvl2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2pPr>
            <a:lvl3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3pPr>
            <a:lvl4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4pPr>
            <a:lvl5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5pPr>
            <a:lvl6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6pPr>
            <a:lvl7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7pPr>
            <a:lvl8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8pPr>
            <a:lvl9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1B1915"/>
                </a:solidFill>
                <a:latin typeface="Georgia"/>
                <a:ea typeface="Georgia"/>
                <a:cs typeface="Georgia"/>
              </a:rPr>
              <a:t>A lower-volume proxy gives a smaller answer on a different basis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0D504C-46B2-4C36-A7F8-5DC5C22ED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049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551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A021F5-B553-4A1B-B15D-FA4BADF5B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198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84a0126da0df4159"/>
              </a:rPr>
              <a:t>S01 BHP FY26 results, 18 Aug, slide 50;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0fdcca6cdae64ce2"/>
              </a:rPr>
              <a:t>S03 BHP AR2026;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c08a83a1ca1f473d"/>
              </a:rPr>
              <a:t>S05 Q1FY27 review, 20 Oct, pp.1–2/5; </a:t>
            </a:r>
            <a:r>
              <a:rPr>
                <a:latin typeface="Arial"/>
                <a:ea typeface="Arial"/>
                <a:cs typeface="Arial"/>
              </a:rPr>
              <a:t>Cutoff 5 Nov 2026 / Independent SMPT research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4ECEA7-6038-4C5C-A7FC-3511823D3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254946-3868-4F3D-AF3E-686225CA0004}"/>
              </a:ext>
            </a:extLst>
          </p:cNvPr>
          <p:cNvGraphicFramePr/>
          <p:nvPr/>
        </p:nvGraphicFramePr>
        <p:xfrm>
          <a:off xmlns:a="http://schemas.openxmlformats.org/drawingml/2006/main" x="533400" y="2038350"/>
          <a:ext xmlns:a="http://schemas.openxmlformats.org/drawingml/2006/main" cx="111252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76875"/>
                <a:gridCol w="5648325"/>
              </a:tblGrid>
              <a:tr h="6286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Exposure basis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 for the reported $1,600/t revision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Issuer FY26 sensitivity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$2.830bn underlying EBITDA illustration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FY27-scale proxy, assumed sales and leakage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$2.274bn EBITDA proxy, about 19.6% lower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Exact bridge between the two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Unavailable exposed-sales, contract and response data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Latest provisional realized price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$7.01/lb in Q1 FY27, approximately $15,454/t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C9FDB6-6377-4199-84C0-12ECC792C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14975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The proxy stays secondary. The latest realized price also makes “persistence of strong margins” more defensible than another windfall from current prices.</a:t>
            </a:r>
          </a:p>
        </p:txBody>
      </p:sp>
    </p:spTree>
    <p:extLst>
      <p:ext uri="{BB962C8B-B14F-4D97-AF65-F5344CB8AC3E}">
        <p14:creationId xmlns:p14="http://schemas.microsoft.com/office/powerpoint/2010/main" val="18415424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4B3586-5E70-4D53-BC71-700A1366D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A5510"/>
                </a:solidFill>
                <a:latin typeface="Arial"/>
                <a:ea typeface="Arial"/>
                <a:cs typeface="Arial"/>
              </a:rPr>
              <a:t>SMPT   FINANCIAL INTELLIGENCE 002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D14E1D-C8F2-4534-BEC8-0BB9351D8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defPPr>
            <a:lvl1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1pPr>
            <a:lvl2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2pPr>
            <a:lvl3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3pPr>
            <a:lvl4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4pPr>
            <a:lvl5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5pPr>
            <a:lvl6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6pPr>
            <a:lvl7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7pPr>
            <a:lvl8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8pPr>
            <a:lvl9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1B1915"/>
                </a:solidFill>
                <a:latin typeface="Georgia"/>
                <a:ea typeface="Georgia"/>
                <a:cs typeface="Georgia"/>
              </a:rPr>
              <a:t>The New Concentrator protects continuity at an existing mine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BCC729-066E-4598-AF87-A5EAFA43D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049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551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869DD1-BF0C-4C19-A0C7-BD9A7F006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198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f981aa351f48427a"/>
              </a:rPr>
              <a:t>S01 BHP FY26 results, slides 28/36/40;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e26e84c483214e69"/>
              </a:rPr>
              <a:t>S05 Q1FY27 review, p.2;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e68aa9a2dac04e57"/>
              </a:rPr>
              <a:t>S06 Escondida asset page;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d02d01656f14424d"/>
              </a:rPr>
              <a:t>S07 BHP, 17 Mar;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63215ed732a842a8"/>
              </a:rPr>
              <a:t>S17 SEIA index, 5 Nov; </a:t>
            </a:r>
            <a:r>
              <a:rPr>
                <a:latin typeface="Arial"/>
                <a:ea typeface="Arial"/>
                <a:cs typeface="Arial"/>
              </a:rPr>
              <a:t>Cutoff 5 Nov 2026 / Independent SMPT research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F05C14-2926-4220-85EE-8D3113B28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CA00ED-9630-4AAD-A271-DCB13104D995}"/>
              </a:ext>
            </a:extLst>
          </p:cNvPr>
          <p:cNvGraphicFramePr/>
          <p:nvPr/>
        </p:nvGraphicFramePr>
        <p:xfrm>
          <a:off xmlns:a="http://schemas.openxmlformats.org/drawingml/2006/main" x="533400" y="2038350"/>
          <a:ext xmlns:a="http://schemas.openxmlformats.org/drawingml/2006/main" cx="111252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76875"/>
                <a:gridCol w="5648325"/>
              </a:tblGrid>
              <a:tr h="563563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Project fact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Investment meaning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$5.4–6.3bn nominal gross capital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$3.105–3.623bn simple BHP 57.5% economic share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230–270ktpa facility output, FY34–43 average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Replaces Los Colorados, not wholly incremental mine output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16–18% issuer-guided IRR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Uses $4.76/lb long term, approximately $10,494/t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CY2027–28 FID / CY2031–32 first production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Pre-FID readiness approval is not full sanction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RCA pending in indexed review file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November 4 filing is an applicant request, not approval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AF8AD2-8B65-4D50-9B94-4D16A1E40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91175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March-to-August capex midpoint rose 13.6% while output midpoint rose 4.2%. Scope changed, so this does not establish a construction overrun.</a:t>
            </a:r>
          </a:p>
        </p:txBody>
      </p:sp>
    </p:spTree>
    <p:extLst>
      <p:ext uri="{BB962C8B-B14F-4D97-AF65-F5344CB8AC3E}">
        <p14:creationId xmlns:p14="http://schemas.microsoft.com/office/powerpoint/2010/main" val="19359484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6F3F1A-AF8B-4A27-BA05-D56428F0E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A5510"/>
                </a:solidFill>
                <a:latin typeface="Arial"/>
                <a:ea typeface="Arial"/>
                <a:cs typeface="Arial"/>
              </a:rPr>
              <a:t>SMPT   FINANCIAL INTELLIGENCE 002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1E3D3B-F68D-4CF5-98A8-2CCDF0BBE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defPPr>
            <a:lvl1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1pPr>
            <a:lvl2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2pPr>
            <a:lvl3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3pPr>
            <a:lvl4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4pPr>
            <a:lvl5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5pPr>
            <a:lvl6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6pPr>
            <a:lvl7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7pPr>
            <a:lvl8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8pPr>
            <a:lvl9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1B1915"/>
                </a:solidFill>
                <a:latin typeface="Georgia"/>
                <a:ea typeface="Georgia"/>
                <a:cs typeface="Georgia"/>
              </a:rPr>
              <a:t>Reverse appraisal requires $839m of annual benefit in the base screen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35A6B1-CB9C-4431-889C-702D2220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049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551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ED5F0B-331E-4C2F-9BDE-CC8A56A46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198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8fe9584704574fd4"/>
              </a:rPr>
              <a:t>S01 BHP FY26 results, slides 28/36; </a:t>
            </a:r>
            <a:r>
              <a:rPr>
                <a:latin typeface="Arial"/>
                <a:ea typeface="Arial"/>
                <a:cs typeface="Arial"/>
              </a:rPr>
              <a:t>SMPT screen: Model 06 Escondida Economics / 08 Scenarios; </a:t>
            </a:r>
            <a:r>
              <a:rPr>
                <a:latin typeface="Arial"/>
                <a:ea typeface="Arial"/>
                <a:cs typeface="Arial"/>
              </a:rPr>
              <a:t>Cutoff 5 Nov 2026 / Independent SMPT research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F49B5F-165E-4F67-9604-903EF1540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474809-6415-48F2-9659-C7DD2D4C6B17}"/>
              </a:ext>
            </a:extLst>
          </p:cNvPr>
          <p:cNvGraphicFramePr/>
          <p:nvPr/>
        </p:nvGraphicFramePr>
        <p:xfrm>
          <a:off xmlns:a="http://schemas.openxmlformats.org/drawingml/2006/main" x="533400" y="2038350"/>
          <a:ext xmlns:a="http://schemas.openxmlformats.org/drawingml/2006/main" cx="111252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572250"/>
                <a:gridCol w="4552950"/>
              </a:tblGrid>
              <a:tr h="563563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Explicit assumption or calculation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Hypothetical base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Gross capital / five equal year-end draws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$5.85bn / 2027–31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Discount rate / full benefit years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10% nominal / 20 years from 2032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PV of capital / required annual after-tax benefit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$4.435bn / $839m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Price / assumed net all-in burden / tax wedge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$10,494/t / $4,000/t / 35%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Equivalent preserved or added benefit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198.8ktpa relative to a no-build baseline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B18F89-6CB9-44A8-9B44-D81F87964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91175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Flat nominal margins; burden is assumed, not C1 cost. Avoided sustaining costs, tax depreciation, by-products and alternatives can change the result.</a:t>
            </a:r>
          </a:p>
        </p:txBody>
      </p:sp>
    </p:spTree>
    <p:extLst>
      <p:ext uri="{BB962C8B-B14F-4D97-AF65-F5344CB8AC3E}">
        <p14:creationId xmlns:p14="http://schemas.microsoft.com/office/powerpoint/2010/main" val="10561813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0EA099-7277-4A3B-9F7D-9C06CB48E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A5510"/>
                </a:solidFill>
                <a:latin typeface="Arial"/>
                <a:ea typeface="Arial"/>
                <a:cs typeface="Arial"/>
              </a:rPr>
              <a:t>SMPT   FINANCIAL INTELLIGENCE 002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765730-F983-41FF-AD1B-CA7D94CF1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defPPr>
            <a:lvl1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1pPr>
            <a:lvl2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2pPr>
            <a:lvl3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3pPr>
            <a:lvl4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4pPr>
            <a:lvl5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5pPr>
            <a:lvl6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6pPr>
            <a:lvl7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7pPr>
            <a:lvl8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8pPr>
            <a:lvl9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1B1915"/>
                </a:solidFill>
                <a:latin typeface="Georgia"/>
                <a:ea typeface="Georgia"/>
                <a:cs typeface="Georgia"/>
              </a:rPr>
              <a:t>Duration assumptions can move the result beyond facility output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D82B81-4029-4D62-9479-9F168D026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049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551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69FDC3-A91E-4308-8A18-8C67DDDD2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198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fc29b7d3b37e43fa"/>
              </a:rPr>
              <a:t>S01 BHP FY26 results, slide 36; </a:t>
            </a:r>
            <a:r>
              <a:rPr>
                <a:latin typeface="Arial"/>
                <a:ea typeface="Arial"/>
                <a:cs typeface="Arial"/>
              </a:rPr>
              <a:t>SMPT: Threshold_Sensitivities.csv / Model 08 Scenarios; </a:t>
            </a:r>
            <a:r>
              <a:rPr>
                <a:latin typeface="Arial"/>
                <a:ea typeface="Arial"/>
                <a:cs typeface="Arial"/>
              </a:rPr>
              <a:t>Cutoff 5 Nov 2026 / Independent SMPT research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6E9B96-C4A7-4316-9D60-E365D82EA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9E8F5A-10A9-4208-864A-7EC86FA8C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33575"/>
            <a:ext cx="1095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Required equivalent benefit / ktpa / independently assumed screens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A77EED2C-8B3A-4C00-9276-E61C734A177C}"/>
              </a:ext>
            </a:extLst>
          </p:cNvPr>
          <p:cNvGraphicFramePr/>
          <p:nvPr/>
        </p:nvGraphicFramePr>
        <p:xfrm>
          <a:off xmlns:a="http://schemas.openxmlformats.org/drawingml/2006/main" x="533400" y="2362200"/>
          <a:ext xmlns:a="http://schemas.openxmlformats.org/drawingml/2006/main" cx="11125200" cy="28765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9f98cf04fac4b75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D7C715-07C1-4CD4-89E4-0E37CBD41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14975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BHP’s FY34–43 averaging window does not establish 20 flat benefit years. Combined stress uses $8,500/t, 20% more capital and two years of delay.</a:t>
            </a:r>
          </a:p>
        </p:txBody>
      </p:sp>
    </p:spTree>
    <p:extLst>
      <p:ext uri="{BB962C8B-B14F-4D97-AF65-F5344CB8AC3E}">
        <p14:creationId xmlns:p14="http://schemas.microsoft.com/office/powerpoint/2010/main" val="9235773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899544-14EB-4A73-BAE4-C2A6039CD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A5510"/>
                </a:solidFill>
                <a:latin typeface="Arial"/>
                <a:ea typeface="Arial"/>
                <a:cs typeface="Arial"/>
              </a:rPr>
              <a:t>SMPT   FINANCIAL INTELLIGENCE 002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CECF33-8382-43DF-9A8D-9E452FF8D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defPPr>
            <a:lvl1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1pPr>
            <a:lvl2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2pPr>
            <a:lvl3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3pPr>
            <a:lvl4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4pPr>
            <a:lvl5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5pPr>
            <a:lvl6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6pPr>
            <a:lvl7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7pPr>
            <a:lvl8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8pPr>
            <a:lvl9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1B1915"/>
                </a:solidFill>
                <a:latin typeface="Georgia"/>
                <a:ea typeface="Georgia"/>
                <a:cs typeface="Georgia"/>
              </a:rPr>
              <a:t>Historical funding and management cash projections have distinct scopes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5B2237-DBCD-46F3-95BA-F43F1722D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049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551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987EA9-669F-44A5-8C26-BA6FE70F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198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263236cf69a04f8b"/>
              </a:rPr>
              <a:t>S01 BHP FY26 results, slides 19–22/35;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3ed014f69d264215"/>
              </a:rPr>
              <a:t>S03 BHP AR2026, pp.30/37; </a:t>
            </a:r>
            <a:r>
              <a:rPr>
                <a:latin typeface="Arial"/>
                <a:ea typeface="Arial"/>
                <a:cs typeface="Arial"/>
              </a:rPr>
              <a:t>Cutoff 5 Nov 2026 / Independent SMPT research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ED06A8-09B7-43CE-8576-2C931314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D0EA5-54D0-488E-B7A1-34FCC0DDC427}"/>
              </a:ext>
            </a:extLst>
          </p:cNvPr>
          <p:cNvGraphicFramePr/>
          <p:nvPr/>
        </p:nvGraphicFramePr>
        <p:xfrm>
          <a:off xmlns:a="http://schemas.openxmlformats.org/drawingml/2006/main" x="533400" y="2038350"/>
          <a:ext xmlns:a="http://schemas.openxmlformats.org/drawingml/2006/main" cx="111252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191250"/>
                <a:gridCol w="4933950"/>
              </a:tblGrid>
              <a:tr h="563563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Funding evidence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Interpretation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FY26 CFO $21.778bn less investing $12.011bn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$9.767bn FCF already includes investing spending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BHP / NCI cash dividends $6.756bn / $2.355bn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$0.656bn after distributions, before other financing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Silver-streaming receipt $4.3bn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Financing liability inflow, outside reported FCF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Copper FCF $12bn FY27–31 / $24bn FY32–35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Management cumulative attributable scenarios after capex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Group capex approximately $11bn annually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Portfolio timing and execution capacity still compete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AFB578-990D-4D98-84A2-017FE269D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91175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Project capex must not be deducted twice. Cash projections do not establish a stress-tested parent funding allowance.</a:t>
            </a:r>
          </a:p>
        </p:txBody>
      </p:sp>
    </p:spTree>
    <p:extLst>
      <p:ext uri="{BB962C8B-B14F-4D97-AF65-F5344CB8AC3E}">
        <p14:creationId xmlns:p14="http://schemas.microsoft.com/office/powerpoint/2010/main" val="7793828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9854DC-614D-46F4-B927-F03E5680C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A5510"/>
                </a:solidFill>
                <a:latin typeface="Arial"/>
                <a:ea typeface="Arial"/>
                <a:cs typeface="Arial"/>
              </a:rPr>
              <a:t>SMPT   FINANCIAL INTELLIGENCE 002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7DCE9F-F636-4DE0-B60B-81FF384D7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defPPr>
            <a:lvl1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1pPr>
            <a:lvl2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2pPr>
            <a:lvl3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3pPr>
            <a:lvl4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4pPr>
            <a:lvl5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5pPr>
            <a:lvl6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6pPr>
            <a:lvl7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7pPr>
            <a:lvl8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8pPr>
            <a:lvl9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1B1915"/>
                </a:solidFill>
                <a:latin typeface="Georgia"/>
                <a:ea typeface="Georgia"/>
                <a:cs typeface="Georgia"/>
              </a:rPr>
              <a:t>Fund readiness while management earns the case for faster construction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800BDF-7A77-4997-BC61-E7751BA32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049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551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371348-D525-448F-BB81-598AB7E0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198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a6093059ef72405b"/>
              </a:rPr>
              <a:t>S01 BHP FY26 results;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00af476ff66544aa"/>
              </a:rPr>
              <a:t>S03 BHP AR2026;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e5ce28fbe2c24fba"/>
              </a:rPr>
              <a:t>S05 Q1FY27 review, 20 Oct;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d3ceb84f3d1e419a"/>
              </a:rPr>
              <a:t>S17 SEIA index, 5 Nov; </a:t>
            </a:r>
            <a:r>
              <a:rPr>
                <a:latin typeface="Arial"/>
                <a:ea typeface="Arial"/>
                <a:cs typeface="Arial"/>
              </a:rPr>
              <a:t>Cutoff 5 Nov 2026 / Independent SMPT research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4816E0-A215-40B6-9E43-967DF6959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C4734E-D58E-4507-BB6D-532831A1309C}"/>
              </a:ext>
            </a:extLst>
          </p:cNvPr>
          <p:cNvGraphicFramePr/>
          <p:nvPr/>
        </p:nvGraphicFramePr>
        <p:xfrm>
          <a:off xmlns:a="http://schemas.openxmlformats.org/drawingml/2006/main" x="533400" y="2038350"/>
          <a:ext xmlns:a="http://schemas.openxmlformats.org/drawingml/2006/main" cx="111252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619625"/>
                <a:gridCol w="6505575"/>
              </a:tblGrid>
              <a:tr h="6667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Action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Evidence that supports it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Maintain funded pre-FID readiness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Credible replacement need and a feasible permitted schedule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Accelerate selected preparatory work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Information or schedule protection worth its incremental cost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Accelerate major construction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Costed avoided production loss exceeds premium and risk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Stage, re-scope or defer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Alternatives protect output and expected return remains inadequate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45977C-9CDE-4E0E-9038-E593CF94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14975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Equal shifts of capital and benefits cancel the common discount factor. Assumed premiums and unmeasured continuity losses prevent a ranking of real options.</a:t>
            </a:r>
          </a:p>
        </p:txBody>
      </p:sp>
    </p:spTree>
    <p:extLst>
      <p:ext uri="{BB962C8B-B14F-4D97-AF65-F5344CB8AC3E}">
        <p14:creationId xmlns:p14="http://schemas.microsoft.com/office/powerpoint/2010/main" val="158586126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BF1918-B1BC-4987-9F67-284EB9D6C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7A5510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A5510"/>
                </a:solidFill>
                <a:latin typeface="Arial"/>
                <a:ea typeface="Arial"/>
                <a:cs typeface="Arial"/>
              </a:rPr>
              <a:t>SMPT   FINANCIAL INTELLIGENCE 002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93BED9-BB6E-4368-B46F-6FBB3F512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defPPr>
            <a:lvl1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1pPr>
            <a:lvl2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2pPr>
            <a:lvl3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3pPr>
            <a:lvl4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4pPr>
            <a:lvl5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5pPr>
            <a:lvl6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6pPr>
            <a:lvl7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7pPr>
            <a:lvl8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8pPr>
            <a:lvl9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B1915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1B1915"/>
                </a:solidFill>
                <a:latin typeface="Georgia"/>
                <a:ea typeface="Georgia"/>
                <a:cs typeface="Georgia"/>
              </a:rPr>
              <a:t>The missing no-build mine plan is the next most valuable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6A056E-DA93-4BB8-8148-1783E2AD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049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551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1F5CDA-8AAC-4FEC-B1BA-19DF7514A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198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e38c1f0b31cc4d69"/>
              </a:rPr>
              <a:t>S01 BHP FY26 results;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75f046253d2f4abd"/>
              </a:rPr>
              <a:t>S03 BHP AR2026;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7a2dfa37f6924277"/>
              </a:rPr>
              <a:t>S16 GS Exchanges, 23 Oct;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89e795b0dcd3441b"/>
              </a:rPr>
              <a:t>S18 FinancialJuice, 20 Oct; </a:t>
            </a:r>
            <a:r>
              <a:rPr b="1" u="sng">
                <a:solidFill>
                  <a:srgbClr val="7A5510"/>
                </a:solidFill>
                <a:latin typeface="Arial"/>
                <a:ea typeface="Arial"/>
                <a:cs typeface="Arial"/>
                <a:hlinkClick xmlns:r="http://schemas.openxmlformats.org/officeDocument/2006/relationships" r:id="Rc2142c14f3914594"/>
              </a:rPr>
              <a:t>S19 ICSG, 14 Oct; </a:t>
            </a:r>
            <a:r>
              <a:rPr>
                <a:latin typeface="Arial"/>
                <a:ea typeface="Arial"/>
                <a:cs typeface="Arial"/>
              </a:rPr>
              <a:t>Cutoff 5 Nov 2026 / Independent SMPT research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A25F21-3FEA-46FD-9EE0-3E48A42C1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579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1AB922-04E3-4111-A386-E501C7947646}"/>
              </a:ext>
            </a:extLst>
          </p:cNvPr>
          <p:cNvGraphicFramePr/>
          <p:nvPr/>
        </p:nvGraphicFramePr>
        <p:xfrm>
          <a:off xmlns:a="http://schemas.openxmlformats.org/drawingml/2006/main" x="533400" y="2038350"/>
          <a:ext xmlns:a="http://schemas.openxmlformats.org/drawingml/2006/main" cx="111252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953000"/>
                <a:gridCol w="6172200"/>
              </a:tblGrid>
              <a:tr h="55562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Research boundary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would improve the decision</a:t>
                      </a:r>
                    </a:p>
                  </a:txBody>
                  <a:tcPr marL="91440" marR="91440" marT="45720" marB="45720">
                    <a:solidFill>
                      <a:srgbClr val="12110F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Original contribution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Common earnings-exposure scale and replacement-benefit sensitivities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Public attribution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GS annual average via reporting, related primary bank transcript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Required operating data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Annual with-build / no-build output and alternative processing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Required financial data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Capital draws, ramp-up, costs, tax, closure and obligations</a:t>
                      </a:r>
                    </a:p>
                  </a:txBody>
                  <a:tcPr marL="91440" marR="91440" marT="45720" marB="45720">
                    <a:solidFill>
                      <a:srgbClr val="F5F3EE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Editorial gate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B1915"/>
                          </a:solidFill>
                          <a:latin typeface="Arial"/>
                          <a:ea typeface="Arial"/>
                          <a:cs typeface="Arial"/>
                        </a:rPr>
                        <a:t>READY FOR EDITORIAL REVIEW / separate public-release approval</a:t>
                      </a:r>
                    </a:p>
                  </a:txBody>
                  <a:tcPr marL="91440" marR="91440" marT="45720" marB="45720">
                    <a:solidFill>
                      <a:srgbClr val="F0EEE8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396767-D55E-42EA-B3F1-0726C49AA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14975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B191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B1915"/>
                </a:solidFill>
                <a:latin typeface="Arial"/>
                <a:ea typeface="Arial"/>
                <a:cs typeface="Arial"/>
              </a:rPr>
              <a:t>Editable model, report, evidence register, Python calculations and reconciliation record accompany this executive edition. Internal review is not external assurance.</a:t>
            </a:r>
          </a:p>
        </p:txBody>
      </p:sp>
    </p:spTree>
    <p:extLst>
      <p:ext uri="{BB962C8B-B14F-4D97-AF65-F5344CB8AC3E}">
        <p14:creationId xmlns:p14="http://schemas.microsoft.com/office/powerpoint/2010/main" val="45821412"/>
      </p:ext>
    </p:extLst>
  </p:cSld>
</p:sld>
</file>

<file path=ppt/theme/theme1.xml><?xml version="1.0" encoding="utf-8"?>
<a:theme xmlns:a="http://schemas.openxmlformats.org/drawingml/2006/main" name="ChatGPT">
  <a:themeElements>
    <a:clrScheme name="SMPT Presentation v2">
      <a:dk1>
        <a:srgbClr val="12110F"/>
      </a:dk1>
      <a:lt1>
        <a:srgbClr val="F5F3EE"/>
      </a:lt1>
      <a:dk2>
        <a:srgbClr val="1A1814"/>
      </a:dk2>
      <a:lt2>
        <a:srgbClr val="EFECE6"/>
      </a:lt2>
      <a:accent1>
        <a:srgbClr val="7A5510"/>
      </a:accent1>
      <a:accent2>
        <a:srgbClr val="817B70"/>
      </a:accent2>
      <a:accent3>
        <a:srgbClr val="5B5548"/>
      </a:accent3>
      <a:accent4>
        <a:srgbClr val="12110F"/>
      </a:accent4>
      <a:accent5>
        <a:srgbClr val="C8993E"/>
      </a:accent5>
      <a:accent6>
        <a:srgbClr val="D8D3C7"/>
      </a:accent6>
      <a:hlink>
        <a:srgbClr val="7A5510"/>
      </a:hlink>
      <a:folHlink>
        <a:srgbClr val="7A5510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MPT Presentation v2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2026-11-05T21:32:32.2940000Z</dcterms:created>
  <dcterms:modified xsi:type="dcterms:W3CDTF">2026-11-05T21:32:32.2940000Z</dcterms:modified>
</coreProperties>
</file>